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7010400" cy="9296400"/>
  <p:custDataLst>
    <p:tags r:id="rId3"/>
  </p:custDataLst>
  <p:defaultTextStyle>
    <a:defPPr>
      <a:defRPr lang="en-US"/>
    </a:defPPr>
    <a:lvl1pPr marL="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3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3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3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DDD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8" d="100"/>
          <a:sy n="118" d="100"/>
        </p:scale>
        <p:origin x="-72" y="37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3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0" indent="0">
              <a:buNone/>
              <a:defRPr sz="1600" b="1"/>
            </a:lvl7pPr>
            <a:lvl8pPr marL="3200003" indent="0">
              <a:buNone/>
              <a:defRPr sz="1600" b="1"/>
            </a:lvl8pPr>
            <a:lvl9pPr marL="36571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3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0" indent="0">
              <a:buNone/>
              <a:defRPr sz="1600" b="1"/>
            </a:lvl7pPr>
            <a:lvl8pPr marL="3200003" indent="0">
              <a:buNone/>
              <a:defRPr sz="1600" b="1"/>
            </a:lvl8pPr>
            <a:lvl9pPr marL="36571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43" indent="0">
              <a:buNone/>
              <a:defRPr sz="1200"/>
            </a:lvl2pPr>
            <a:lvl3pPr marL="914287" indent="0">
              <a:buNone/>
              <a:defRPr sz="1000"/>
            </a:lvl3pPr>
            <a:lvl4pPr marL="1371430" indent="0">
              <a:buNone/>
              <a:defRPr sz="900"/>
            </a:lvl4pPr>
            <a:lvl5pPr marL="1828573" indent="0">
              <a:buNone/>
              <a:defRPr sz="900"/>
            </a:lvl5pPr>
            <a:lvl6pPr marL="2285717" indent="0">
              <a:buNone/>
              <a:defRPr sz="900"/>
            </a:lvl6pPr>
            <a:lvl7pPr marL="2742860" indent="0">
              <a:buNone/>
              <a:defRPr sz="900"/>
            </a:lvl7pPr>
            <a:lvl8pPr marL="3200003" indent="0">
              <a:buNone/>
              <a:defRPr sz="900"/>
            </a:lvl8pPr>
            <a:lvl9pPr marL="36571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43" indent="0">
              <a:buNone/>
              <a:defRPr sz="2800"/>
            </a:lvl2pPr>
            <a:lvl3pPr marL="914287" indent="0">
              <a:buNone/>
              <a:defRPr sz="2400"/>
            </a:lvl3pPr>
            <a:lvl4pPr marL="1371430" indent="0">
              <a:buNone/>
              <a:defRPr sz="2000"/>
            </a:lvl4pPr>
            <a:lvl5pPr marL="1828573" indent="0">
              <a:buNone/>
              <a:defRPr sz="2000"/>
            </a:lvl5pPr>
            <a:lvl6pPr marL="2285717" indent="0">
              <a:buNone/>
              <a:defRPr sz="2000"/>
            </a:lvl6pPr>
            <a:lvl7pPr marL="2742860" indent="0">
              <a:buNone/>
              <a:defRPr sz="2000"/>
            </a:lvl7pPr>
            <a:lvl8pPr marL="3200003" indent="0">
              <a:buNone/>
              <a:defRPr sz="2000"/>
            </a:lvl8pPr>
            <a:lvl9pPr marL="365714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43" indent="0">
              <a:buNone/>
              <a:defRPr sz="1200"/>
            </a:lvl2pPr>
            <a:lvl3pPr marL="914287" indent="0">
              <a:buNone/>
              <a:defRPr sz="1000"/>
            </a:lvl3pPr>
            <a:lvl4pPr marL="1371430" indent="0">
              <a:buNone/>
              <a:defRPr sz="900"/>
            </a:lvl4pPr>
            <a:lvl5pPr marL="1828573" indent="0">
              <a:buNone/>
              <a:defRPr sz="900"/>
            </a:lvl5pPr>
            <a:lvl6pPr marL="2285717" indent="0">
              <a:buNone/>
              <a:defRPr sz="900"/>
            </a:lvl6pPr>
            <a:lvl7pPr marL="2742860" indent="0">
              <a:buNone/>
              <a:defRPr sz="900"/>
            </a:lvl7pPr>
            <a:lvl8pPr marL="3200003" indent="0">
              <a:buNone/>
              <a:defRPr sz="900"/>
            </a:lvl8pPr>
            <a:lvl9pPr marL="36571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EAB3E-1A5F-4BA1-B0EC-91F2D65653C6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6BBE9-0B76-4329-B6DB-3B0BE4868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8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8" indent="-342858" algn="l" defTabSz="91428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8" indent="-285715" algn="l" defTabSz="91428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8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2" indent="-228572" algn="l" defTabSz="9142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45" indent="-228572" algn="l" defTabSz="9142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8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2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5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8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3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3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447800"/>
            <a:ext cx="457200" cy="7696200"/>
          </a:xfrm>
          <a:prstGeom prst="rect">
            <a:avLst/>
          </a:prstGeom>
          <a:solidFill>
            <a:srgbClr val="93CDDD">
              <a:alpha val="2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68" y="304800"/>
            <a:ext cx="6858000" cy="1143000"/>
          </a:xfrm>
          <a:prstGeom prst="rect">
            <a:avLst/>
          </a:prstGeom>
          <a:solidFill>
            <a:srgbClr val="93CDDD">
              <a:alpha val="2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8415716"/>
            <a:ext cx="1371600" cy="606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" y="3048000"/>
            <a:ext cx="6096000" cy="5355300"/>
          </a:xfrm>
          <a:prstGeom prst="rect">
            <a:avLst/>
          </a:prstGeom>
          <a:noFill/>
        </p:spPr>
        <p:txBody>
          <a:bodyPr wrap="square" lIns="91428" tIns="45714" rIns="91428" bIns="45714" numCol="3" rtlCol="0">
            <a:spAutoFit/>
          </a:bodyPr>
          <a:lstStyle/>
          <a:p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WHAT IS IT?</a:t>
            </a:r>
            <a:endParaRPr lang="en-US" sz="9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900" dirty="0"/>
              <a:t> </a:t>
            </a:r>
            <a:r>
              <a:rPr lang="en-US" sz="900" dirty="0" smtClean="0"/>
              <a:t>Mind </a:t>
            </a:r>
            <a:r>
              <a:rPr lang="en-US" sz="900" dirty="0"/>
              <a:t>body is a  powerful, effective combination of research based healing therapies to help you deal with life changes, stress, and illness in an intimate and supportive group setting. Mind-Body Skills Groups help people to transform the physical, mental, emotional, social and spiritual dimensions of their lives by: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 smtClean="0"/>
              <a:t>Reducing </a:t>
            </a:r>
            <a:r>
              <a:rPr lang="en-US" sz="900" dirty="0"/>
              <a:t>and </a:t>
            </a:r>
            <a:r>
              <a:rPr lang="en-US" sz="900" dirty="0" smtClean="0"/>
              <a:t>relieving </a:t>
            </a:r>
            <a:r>
              <a:rPr lang="en-US" sz="900" dirty="0"/>
              <a:t>stress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Increase resistance to disease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Create optimal health</a:t>
            </a:r>
          </a:p>
          <a:p>
            <a:r>
              <a:rPr lang="en-US" sz="900" dirty="0"/>
              <a:t> </a:t>
            </a:r>
          </a:p>
          <a:p>
            <a:r>
              <a:rPr lang="en-US" sz="900" dirty="0"/>
              <a:t>Mind-Body Skills Groups are beneficial for people dealing with life changes.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Divorce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Separation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Bereavement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Menopause</a:t>
            </a:r>
            <a:endParaRPr lang="en-US" sz="900" b="1" dirty="0"/>
          </a:p>
          <a:p>
            <a:endParaRPr lang="en-US" sz="900" b="1" i="1" dirty="0" smtClean="0"/>
          </a:p>
          <a:p>
            <a:r>
              <a:rPr lang="en-US" sz="900" b="1" i="1" dirty="0" smtClean="0"/>
              <a:t>Mind-body </a:t>
            </a:r>
            <a:r>
              <a:rPr lang="en-US" sz="900" b="1" i="1" dirty="0"/>
              <a:t>skills are the single most important and best documented way to deal with the stress that contributes to chronic illness.</a:t>
            </a:r>
            <a:endParaRPr lang="en-US" sz="900" b="1" dirty="0"/>
          </a:p>
          <a:p>
            <a:r>
              <a:rPr lang="en-US" sz="900" dirty="0"/>
              <a:t> </a:t>
            </a:r>
          </a:p>
          <a:p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HOW </a:t>
            </a:r>
            <a:r>
              <a:rPr lang="en-US" sz="900" b="1" dirty="0">
                <a:solidFill>
                  <a:schemeClr val="accent5">
                    <a:lumMod val="75000"/>
                  </a:schemeClr>
                </a:solidFill>
              </a:rPr>
              <a:t>WILL </a:t>
            </a:r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IT WILL </a:t>
            </a:r>
            <a:r>
              <a:rPr lang="en-US" sz="900" b="1" dirty="0">
                <a:solidFill>
                  <a:schemeClr val="accent5">
                    <a:lumMod val="75000"/>
                  </a:schemeClr>
                </a:solidFill>
              </a:rPr>
              <a:t>EMPOWER </a:t>
            </a:r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YOU?</a:t>
            </a:r>
            <a:endParaRPr lang="en-US" sz="9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900" dirty="0"/>
              <a:t> </a:t>
            </a:r>
            <a:r>
              <a:rPr lang="en-US" sz="900" dirty="0" smtClean="0"/>
              <a:t>The </a:t>
            </a:r>
            <a:r>
              <a:rPr lang="en-US" sz="900" dirty="0"/>
              <a:t>mind body groups will empower your growth through </a:t>
            </a:r>
            <a:r>
              <a:rPr lang="en-US" sz="900" dirty="0" smtClean="0"/>
              <a:t>effective and </a:t>
            </a:r>
            <a:r>
              <a:rPr lang="en-US" sz="900" dirty="0"/>
              <a:t>research proven skills such as</a:t>
            </a:r>
          </a:p>
          <a:p>
            <a:r>
              <a:rPr lang="en-US" sz="900" dirty="0"/>
              <a:t> 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Meditation </a:t>
            </a:r>
            <a:r>
              <a:rPr lang="en-US" sz="900" dirty="0" smtClean="0"/>
              <a:t>to learn </a:t>
            </a:r>
            <a:r>
              <a:rPr lang="en-US" sz="900" dirty="0"/>
              <a:t>to live a content and mindful life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Guided Imagery </a:t>
            </a:r>
            <a:r>
              <a:rPr lang="en-US" sz="900" dirty="0" smtClean="0"/>
              <a:t>to use </a:t>
            </a:r>
            <a:r>
              <a:rPr lang="en-US" sz="900" dirty="0"/>
              <a:t>your imagination to help your mind and body heal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Autogenic training (Self Hypnosis)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Biofeedback </a:t>
            </a:r>
            <a:r>
              <a:rPr lang="en-US" sz="900" dirty="0" smtClean="0"/>
              <a:t>to learn </a:t>
            </a:r>
            <a:r>
              <a:rPr lang="en-US" sz="900" dirty="0"/>
              <a:t>to use your body’s natural abilities to relax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Breath Work </a:t>
            </a:r>
            <a:r>
              <a:rPr lang="en-US" sz="900" dirty="0" smtClean="0"/>
              <a:t>to enhance </a:t>
            </a:r>
            <a:r>
              <a:rPr lang="en-US" sz="900" dirty="0"/>
              <a:t>your health by breathing more fully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smtClean="0"/>
              <a:t>Movement to </a:t>
            </a:r>
            <a:r>
              <a:rPr lang="en-US" sz="900" dirty="0"/>
              <a:t>become aware of your body’s natural responses, release stress and increase energy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Journal Writing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Drawing </a:t>
            </a:r>
            <a:endParaRPr lang="en-US" sz="900" b="1" dirty="0"/>
          </a:p>
          <a:p>
            <a:pPr marL="169863" indent="-112713"/>
            <a:r>
              <a:rPr lang="en-US" sz="900" b="1" dirty="0"/>
              <a:t> </a:t>
            </a:r>
          </a:p>
          <a:p>
            <a:pPr marL="57150"/>
            <a:r>
              <a:rPr lang="en-US" sz="900" b="1" i="1" dirty="0" smtClean="0"/>
              <a:t>Mind-body skills help the psychotherapy take place because it gets people into their relaxation response, so that they are better able to understand and change their life’s circumstances.</a:t>
            </a:r>
            <a:endParaRPr lang="en-US" sz="900" b="1" i="1" dirty="0"/>
          </a:p>
          <a:p>
            <a:pPr marL="169863" indent="-112713"/>
            <a:endParaRPr lang="en-US" sz="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169863" indent="-112713"/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WHAT IS THE EXPERIENCE OF PARTICIPANTS?</a:t>
            </a:r>
            <a:endParaRPr lang="en-US" sz="900" dirty="0">
              <a:solidFill>
                <a:schemeClr val="accent5">
                  <a:lumMod val="75000"/>
                </a:schemeClr>
              </a:solidFill>
            </a:endParaRPr>
          </a:p>
          <a:p>
            <a:pPr marL="57150"/>
            <a:r>
              <a:rPr lang="en-US" sz="900" dirty="0" smtClean="0"/>
              <a:t>Even </a:t>
            </a:r>
            <a:r>
              <a:rPr lang="en-US" sz="900" dirty="0"/>
              <a:t>though individual results vary, here are some of the major areas of results experienced by group participants</a:t>
            </a:r>
            <a:r>
              <a:rPr lang="en-US" sz="900" b="1" dirty="0"/>
              <a:t> </a:t>
            </a:r>
            <a:endParaRPr lang="en-US" sz="900" dirty="0"/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 A decrease in depression and anxiety a heightened sense of well being and engagement in life.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Better coping skills — learning a dependable range of useful tools for managing pain, chronic illness, stress, anxiety and depression.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Fewer physical symptoms of illness — less pain, less fatigue, and more energy.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Enhanced immune system functioning to help the body mobilize itself against illness.</a:t>
            </a:r>
          </a:p>
          <a:p>
            <a:pPr marL="169863" lvl="0" indent="-112713">
              <a:buFont typeface="Arial" pitchFamily="34" charset="0"/>
              <a:buChar char="•"/>
            </a:pPr>
            <a:r>
              <a:rPr lang="en-US" sz="900" dirty="0"/>
              <a:t>Greater self-awareness and positive perceptions about their own lives — making it easier to handle stress and illness.</a:t>
            </a:r>
          </a:p>
          <a:p>
            <a:r>
              <a:rPr lang="en-US" sz="900" dirty="0"/>
              <a:t> </a:t>
            </a:r>
          </a:p>
          <a:p>
            <a:endParaRPr lang="en-US" sz="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WHAT </a:t>
            </a:r>
            <a:r>
              <a:rPr lang="en-US" sz="900" b="1" dirty="0">
                <a:solidFill>
                  <a:schemeClr val="accent5">
                    <a:lumMod val="75000"/>
                  </a:schemeClr>
                </a:solidFill>
              </a:rPr>
              <a:t>CRONIC ILLNESSES CAN BENEFIT FROM </a:t>
            </a:r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IT?</a:t>
            </a:r>
            <a:endParaRPr lang="en-US" sz="9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900" b="1" dirty="0"/>
              <a:t> </a:t>
            </a:r>
            <a:r>
              <a:rPr lang="en-US" sz="900" dirty="0" smtClean="0"/>
              <a:t>The </a:t>
            </a:r>
            <a:r>
              <a:rPr lang="en-US" sz="900" dirty="0"/>
              <a:t>groups benefit people with chronic illness including: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 Fewer physical symptoms of illness — less pain, less fatigue, and more energy.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Enhanced immune system functioning to help the body mobilize itself against illness.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Greater self-awareness and positive perceptions about their own lives — making it easier to handle stress and illness.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Cancer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Depression and Anxiety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Chronic Fatigue Syndrome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Fibromyalgia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Fertility Issues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Arthritis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/>
              <a:t>Diabetes</a:t>
            </a:r>
          </a:p>
          <a:p>
            <a:pPr marL="227013" lvl="0" indent="-114300">
              <a:buFont typeface="Arial" pitchFamily="34" charset="0"/>
              <a:buChar char="•"/>
            </a:pPr>
            <a:r>
              <a:rPr lang="en-US" sz="900" dirty="0" smtClean="0"/>
              <a:t>Post Traumatic Stress</a:t>
            </a:r>
          </a:p>
          <a:p>
            <a:endParaRPr lang="en-US" sz="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HOW TO JOIN A GROUP?</a:t>
            </a:r>
            <a:endParaRPr lang="en-US" sz="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169863" indent="-112713">
              <a:buFont typeface="Arial" pitchFamily="34" charset="0"/>
              <a:buChar char="•"/>
            </a:pPr>
            <a:r>
              <a:rPr lang="en-US" sz="900" dirty="0" smtClean="0"/>
              <a:t>Group membership is by invite only. </a:t>
            </a:r>
          </a:p>
          <a:p>
            <a:pPr marL="169863" indent="-112713">
              <a:buFont typeface="Arial" pitchFamily="34" charset="0"/>
              <a:buChar char="•"/>
            </a:pPr>
            <a:r>
              <a:rPr lang="en-US" sz="900" dirty="0" smtClean="0"/>
              <a:t>To preserve the group dynamics, each member will be selected after a personal phone interview to evaluate their possible fit into the group.</a:t>
            </a:r>
          </a:p>
          <a:p>
            <a:pPr marL="169863" indent="-112713">
              <a:buFont typeface="Arial" pitchFamily="34" charset="0"/>
              <a:buChar char="•"/>
            </a:pPr>
            <a:r>
              <a:rPr lang="en-US" sz="900" dirty="0" smtClean="0"/>
              <a:t>Groups are led by Dr. Gopa Mukherjee.</a:t>
            </a:r>
          </a:p>
          <a:p>
            <a:pPr marL="169863" indent="-112713">
              <a:buFont typeface="Arial" pitchFamily="34" charset="0"/>
              <a:buChar char="•"/>
            </a:pPr>
            <a:r>
              <a:rPr lang="en-US" sz="900" dirty="0" smtClean="0"/>
              <a:t>Groups meet for 8 weeks in the evenings for 2 hours.</a:t>
            </a:r>
          </a:p>
          <a:p>
            <a:pPr marL="169863" indent="-112713">
              <a:buFont typeface="Arial" pitchFamily="34" charset="0"/>
              <a:buChar char="•"/>
            </a:pPr>
            <a:r>
              <a:rPr lang="en-US" sz="900" dirty="0" smtClean="0"/>
              <a:t>Please call for information on next group.</a:t>
            </a:r>
          </a:p>
          <a:p>
            <a:pPr marL="227013" lvl="0" indent="-114300"/>
            <a:endParaRPr lang="en-US" sz="900" dirty="0" smtClean="0"/>
          </a:p>
          <a:p>
            <a:r>
              <a:rPr lang="en-US" sz="900" dirty="0"/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2209800" y="8803460"/>
            <a:ext cx="2133600" cy="215431"/>
          </a:xfrm>
          <a:prstGeom prst="rect">
            <a:avLst/>
          </a:prstGeom>
        </p:spPr>
        <p:txBody>
          <a:bodyPr wrap="square" lIns="91428" tIns="45714" rIns="91428" bIns="45714">
            <a:spAutoFit/>
          </a:bodyPr>
          <a:lstStyle/>
          <a:p>
            <a:r>
              <a:rPr lang="en-US" sz="800" b="1" i="1" dirty="0">
                <a:solidFill>
                  <a:schemeClr val="accent5">
                    <a:lumMod val="75000"/>
                  </a:schemeClr>
                </a:solidFill>
              </a:rPr>
              <a:t>COLORADO’S LEADING MIND BODY GROUP</a:t>
            </a:r>
            <a:endParaRPr lang="en-US" sz="8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95400" y="8944753"/>
            <a:ext cx="4114800" cy="215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P: 303-596-8847 </a:t>
            </a:r>
            <a:r>
              <a:rPr lang="en-US" sz="800" b="1" dirty="0" smtClean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  <a:sym typeface="Webdings"/>
              </a:rPr>
              <a:t></a:t>
            </a:r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GOPA.MUKHERJEE@GMAIL.COM </a:t>
            </a:r>
            <a:r>
              <a:rPr lang="en-US" sz="800" b="1" dirty="0" smtClean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  <a:sym typeface="Webdings"/>
              </a:rPr>
              <a:t> </a:t>
            </a:r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 WWW.DRGOPAMUKHERJEE.COM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0"/>
            <a:ext cx="4549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/>
              <a:t>AN INVITATION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: TO JOIN COLORADO’S LEADING MIND BODY GROUP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5400" y="304800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ea typeface="Calibri" pitchFamily="34" charset="0"/>
                <a:cs typeface="Times New Roman" pitchFamily="18" charset="0"/>
              </a:rPr>
              <a:t>DR. GOPA MUKHERJEE</a:t>
            </a:r>
            <a:endParaRPr lang="en-US" sz="900" dirty="0" smtClean="0">
              <a:cs typeface="Arial" pitchFamily="34" charset="0"/>
            </a:endParaRPr>
          </a:p>
          <a:p>
            <a:r>
              <a:rPr lang="en-US" sz="900" i="1" dirty="0" smtClean="0"/>
              <a:t>It </a:t>
            </a:r>
            <a:r>
              <a:rPr lang="en-US" sz="900" i="1" dirty="0"/>
              <a:t>is a pleasure to invite you </a:t>
            </a:r>
            <a:r>
              <a:rPr lang="en-US" sz="900" i="1" dirty="0" smtClean="0"/>
              <a:t>to attend </a:t>
            </a:r>
            <a:r>
              <a:rPr lang="en-US" sz="900" i="1" dirty="0"/>
              <a:t>mind body groups led by me.</a:t>
            </a:r>
            <a:endParaRPr lang="en-US" sz="900" dirty="0"/>
          </a:p>
          <a:p>
            <a:r>
              <a:rPr lang="en-US" sz="900" i="1" dirty="0" smtClean="0"/>
              <a:t>I </a:t>
            </a:r>
            <a:r>
              <a:rPr lang="en-US" sz="900" i="1" dirty="0"/>
              <a:t>have been practicing psychiatry for the last 18 years </a:t>
            </a:r>
            <a:r>
              <a:rPr lang="en-US" sz="900" i="1" dirty="0" smtClean="0"/>
              <a:t>and teaching for the last 14 years. I have devoted </a:t>
            </a:r>
            <a:r>
              <a:rPr lang="en-US" sz="900" i="1" dirty="0"/>
              <a:t>the </a:t>
            </a:r>
            <a:r>
              <a:rPr lang="en-US" sz="900" i="1" dirty="0" smtClean="0"/>
              <a:t>last 10 </a:t>
            </a:r>
            <a:r>
              <a:rPr lang="en-US" sz="900" i="1" dirty="0"/>
              <a:t>years of my professional life to learn and study mind body medicine.  In </a:t>
            </a:r>
            <a:r>
              <a:rPr lang="en-US" sz="900" i="1" dirty="0" smtClean="0"/>
              <a:t>February 2012,  </a:t>
            </a:r>
            <a:r>
              <a:rPr lang="en-US" sz="900" i="1" dirty="0"/>
              <a:t>I completed  my training in the Center for mind body medicine, Washington, D.C.  The Center for mind body medicine helped me </a:t>
            </a:r>
            <a:r>
              <a:rPr lang="en-US" sz="900" i="1" dirty="0" smtClean="0"/>
              <a:t>augment my psychiatry </a:t>
            </a:r>
            <a:r>
              <a:rPr lang="en-US" sz="900" i="1" dirty="0"/>
              <a:t>techniques with scientifically-validated mind-body medicine techniques that enhance each person’s capacity for self-awareness and </a:t>
            </a:r>
            <a:r>
              <a:rPr lang="en-US" sz="900" i="1" dirty="0" smtClean="0"/>
              <a:t>self-care to achieve optimum balance in life.  </a:t>
            </a:r>
            <a:r>
              <a:rPr lang="en-US" sz="900" i="1" dirty="0"/>
              <a:t>I have developed the group program that I believe best helps participants</a:t>
            </a:r>
            <a:r>
              <a:rPr lang="en-US" sz="900" i="1" dirty="0" smtClean="0"/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3400" y="5792548"/>
            <a:ext cx="2057400" cy="609600"/>
          </a:xfrm>
          <a:prstGeom prst="rect">
            <a:avLst/>
          </a:prstGeom>
          <a:solidFill>
            <a:srgbClr val="93CDD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6200000">
            <a:off x="-2672834" y="5446068"/>
            <a:ext cx="57150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Segoe UI Semibold" pitchFamily="34" charset="0"/>
              </a:rPr>
              <a:t>WHAT IS A MIND BODY SKILLS GROUP?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Segoe UI Semibold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0" y="2743200"/>
            <a:ext cx="685800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Gopa Professional.jpg"/>
          <p:cNvPicPr>
            <a:picLocks noChangeAspect="1"/>
          </p:cNvPicPr>
          <p:nvPr/>
        </p:nvPicPr>
        <p:blipFill>
          <a:blip r:embed="rId3" cstate="print"/>
          <a:srcRect l="28947" t="3508" r="18421" b="50877"/>
          <a:stretch>
            <a:fillRect/>
          </a:stretch>
        </p:blipFill>
        <p:spPr>
          <a:xfrm>
            <a:off x="214440" y="199604"/>
            <a:ext cx="932659" cy="12124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1" name="Rectangle 20"/>
          <p:cNvSpPr/>
          <p:nvPr/>
        </p:nvSpPr>
        <p:spPr>
          <a:xfrm>
            <a:off x="457200" y="1524000"/>
            <a:ext cx="6286500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accent5">
                    <a:lumMod val="75000"/>
                  </a:schemeClr>
                </a:solidFill>
              </a:rPr>
              <a:t>HOW EXPERTS DESCRIBE DR. MUKHERJEE</a:t>
            </a:r>
          </a:p>
          <a:p>
            <a:r>
              <a:rPr lang="en-US" sz="900" b="1" dirty="0" smtClean="0"/>
              <a:t>BOB BUCKLEY, LCSW, SR. CLINICAL SUPERVISOR CENTER FOR MIND-BODY MEDICINE, WASHINGTON, DC: 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Gopa has a  tremendous capacity for self-reflection and looking at her growing edges. She is an excellent group facilitator, weaving her own professional use of self with issues  that emerge  from the group. </a:t>
            </a:r>
          </a:p>
          <a:p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 has been a privilege and blessing for me to supervise Gopa as she completes her requirements for Certification in Mind-Body Medicine.</a:t>
            </a:r>
            <a:endParaRPr lang="en-US" sz="900" b="1" dirty="0" smtClean="0"/>
          </a:p>
          <a:p>
            <a:r>
              <a:rPr lang="en-US" sz="900" b="1" dirty="0" smtClean="0"/>
              <a:t>PETER SILVESTRI, M.D.: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have known Dr. Gopa Mukherjee for many years now, beginning when she was a student of mine during her training, and now as a most valued colleague and trusted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riend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Gopa is an unusually skilled, compassionate, experienced psychiatrist and a mature, spiritually developed human being. I was delighted to hear she has decided to offer care integrating mind and body</a:t>
            </a:r>
            <a:r>
              <a:rPr 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sz="800" dirty="0"/>
          </a:p>
        </p:txBody>
      </p:sp>
      <p:sp>
        <p:nvSpPr>
          <p:cNvPr id="22" name="Rectangle 21"/>
          <p:cNvSpPr/>
          <p:nvPr/>
        </p:nvSpPr>
        <p:spPr>
          <a:xfrm>
            <a:off x="2590800" y="4116148"/>
            <a:ext cx="1981200" cy="838200"/>
          </a:xfrm>
          <a:prstGeom prst="rect">
            <a:avLst/>
          </a:prstGeom>
          <a:solidFill>
            <a:srgbClr val="93CDD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09600" y="7620000"/>
            <a:ext cx="6096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6"/>
  <p:tag name="MMPROD_UIDATA" val="&lt;database version=&quot;7.0&quot;&gt;&lt;object type=&quot;1&quot; unique_id=&quot;10001&quot;&gt;&lt;object type=&quot;2&quot; unique_id=&quot;19698&quot;&gt;&lt;object type=&quot;3&quot; unique_id=&quot;19699&quot;&gt;&lt;property id=&quot;20148&quot; value=&quot;5&quot;/&gt;&lt;property id=&quot;20300&quot; value=&quot;Slide 1&quot;/&gt;&lt;property id=&quot;20307&quot; value=&quot;256&quot;/&gt;&lt;/object&gt;&lt;/object&gt;&lt;object type=&quot;8&quot; unique_id=&quot;1970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315</Words>
  <Application>Microsoft Office PowerPoint</Application>
  <PresentationFormat>Letter Paper (8.5x11 in)</PresentationFormat>
  <Paragraphs>70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Arjun Sen</dc:creator>
  <cp:lastModifiedBy>vhaechmukheg</cp:lastModifiedBy>
  <cp:revision>10</cp:revision>
  <dcterms:created xsi:type="dcterms:W3CDTF">2012-08-09T21:48:16Z</dcterms:created>
  <dcterms:modified xsi:type="dcterms:W3CDTF">2012-09-12T16:33:49Z</dcterms:modified>
</cp:coreProperties>
</file>